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Inter" panose="020B0604020202020204" charset="0"/>
      <p:regular r:id="rId17"/>
    </p:embeddedFont>
    <p:embeddedFont>
      <p:font typeface="Inter Bold" panose="020B0604020202020204" charset="0"/>
      <p:regular r:id="rId18"/>
    </p:embeddedFont>
    <p:embeddedFont>
      <p:font typeface="Petrona Bold" panose="020B0604020202020204" charset="-18"/>
      <p:regular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aefc70c19bf9c3f2" providerId="LiveId" clId="{A601CF67-EC52-420A-8110-A56E50EF365D}"/>
    <pc:docChg chg="modSld modMainMaster">
      <pc:chgData name="" userId="aefc70c19bf9c3f2" providerId="LiveId" clId="{A601CF67-EC52-420A-8110-A56E50EF365D}" dt="2026-08-08T13:24:58.731" v="16"/>
      <pc:docMkLst>
        <pc:docMk/>
      </pc:docMkLst>
      <pc:sldChg chg="modSp modTransition">
        <pc:chgData name="" userId="aefc70c19bf9c3f2" providerId="LiveId" clId="{A601CF67-EC52-420A-8110-A56E50EF365D}" dt="2026-08-08T13:24:58.731" v="16"/>
        <pc:sldMkLst>
          <pc:docMk/>
          <pc:sldMk cId="0" sldId="256"/>
        </pc:sldMkLst>
        <pc:spChg chg="mod">
          <ac:chgData name="" userId="aefc70c19bf9c3f2" providerId="LiveId" clId="{A601CF67-EC52-420A-8110-A56E50EF365D}" dt="2026-08-08T13:20:46.923" v="0" actId="207"/>
          <ac:spMkLst>
            <pc:docMk/>
            <pc:sldMk cId="0" sldId="256"/>
            <ac:spMk id="3" creationId="{00000000-0000-0000-0000-000000000000}"/>
          </ac:spMkLst>
        </pc:spChg>
      </pc:sldChg>
      <pc:sldChg chg="modSp modTransition">
        <pc:chgData name="" userId="aefc70c19bf9c3f2" providerId="LiveId" clId="{A601CF67-EC52-420A-8110-A56E50EF365D}" dt="2026-08-08T13:24:58.731" v="16"/>
        <pc:sldMkLst>
          <pc:docMk/>
          <pc:sldMk cId="0" sldId="257"/>
        </pc:sldMkLst>
        <pc:spChg chg="mod">
          <ac:chgData name="" userId="aefc70c19bf9c3f2" providerId="LiveId" clId="{A601CF67-EC52-420A-8110-A56E50EF365D}" dt="2026-08-08T13:20:52.126" v="1" actId="207"/>
          <ac:spMkLst>
            <pc:docMk/>
            <pc:sldMk cId="0" sldId="257"/>
            <ac:spMk id="3" creationId="{00000000-0000-0000-0000-000000000000}"/>
          </ac:spMkLst>
        </pc:spChg>
      </pc:sldChg>
      <pc:sldChg chg="modSp modTransition">
        <pc:chgData name="" userId="aefc70c19bf9c3f2" providerId="LiveId" clId="{A601CF67-EC52-420A-8110-A56E50EF365D}" dt="2026-08-08T13:24:58.731" v="16"/>
        <pc:sldMkLst>
          <pc:docMk/>
          <pc:sldMk cId="0" sldId="258"/>
        </pc:sldMkLst>
        <pc:spChg chg="mod">
          <ac:chgData name="" userId="aefc70c19bf9c3f2" providerId="LiveId" clId="{A601CF67-EC52-420A-8110-A56E50EF365D}" dt="2026-08-08T13:20:57.626" v="2" actId="207"/>
          <ac:spMkLst>
            <pc:docMk/>
            <pc:sldMk cId="0" sldId="258"/>
            <ac:spMk id="2" creationId="{00000000-0000-0000-0000-000000000000}"/>
          </ac:spMkLst>
        </pc:spChg>
        <pc:spChg chg="mod">
          <ac:chgData name="" userId="aefc70c19bf9c3f2" providerId="LiveId" clId="{A601CF67-EC52-420A-8110-A56E50EF365D}" dt="2026-08-08T13:21:19.043" v="4" actId="207"/>
          <ac:spMkLst>
            <pc:docMk/>
            <pc:sldMk cId="0" sldId="258"/>
            <ac:spMk id="3" creationId="{00000000-0000-0000-0000-000000000000}"/>
          </ac:spMkLst>
        </pc:spChg>
        <pc:spChg chg="mod">
          <ac:chgData name="" userId="aefc70c19bf9c3f2" providerId="LiveId" clId="{A601CF67-EC52-420A-8110-A56E50EF365D}" dt="2026-08-08T13:21:23.480" v="5" actId="207"/>
          <ac:spMkLst>
            <pc:docMk/>
            <pc:sldMk cId="0" sldId="258"/>
            <ac:spMk id="8" creationId="{00000000-0000-0000-0000-000000000000}"/>
          </ac:spMkLst>
        </pc:spChg>
        <pc:spChg chg="mod">
          <ac:chgData name="" userId="aefc70c19bf9c3f2" providerId="LiveId" clId="{A601CF67-EC52-420A-8110-A56E50EF365D}" dt="2026-08-08T13:21:26.902" v="6" actId="207"/>
          <ac:spMkLst>
            <pc:docMk/>
            <pc:sldMk cId="0" sldId="258"/>
            <ac:spMk id="13" creationId="{00000000-0000-0000-0000-000000000000}"/>
          </ac:spMkLst>
        </pc:spChg>
      </pc:sldChg>
      <pc:sldChg chg="modSp modTransition">
        <pc:chgData name="" userId="aefc70c19bf9c3f2" providerId="LiveId" clId="{A601CF67-EC52-420A-8110-A56E50EF365D}" dt="2026-08-08T13:24:58.731" v="16"/>
        <pc:sldMkLst>
          <pc:docMk/>
          <pc:sldMk cId="0" sldId="259"/>
        </pc:sldMkLst>
        <pc:spChg chg="mod">
          <ac:chgData name="" userId="aefc70c19bf9c3f2" providerId="LiveId" clId="{A601CF67-EC52-420A-8110-A56E50EF365D}" dt="2026-08-08T13:21:05.684" v="3" actId="207"/>
          <ac:spMkLst>
            <pc:docMk/>
            <pc:sldMk cId="0" sldId="259"/>
            <ac:spMk id="2" creationId="{00000000-0000-0000-0000-000000000000}"/>
          </ac:spMkLst>
        </pc:spChg>
      </pc:sldChg>
      <pc:sldChg chg="modSp modTransition">
        <pc:chgData name="" userId="aefc70c19bf9c3f2" providerId="LiveId" clId="{A601CF67-EC52-420A-8110-A56E50EF365D}" dt="2026-08-08T13:24:58.731" v="16"/>
        <pc:sldMkLst>
          <pc:docMk/>
          <pc:sldMk cId="0" sldId="260"/>
        </pc:sldMkLst>
        <pc:spChg chg="mod">
          <ac:chgData name="" userId="aefc70c19bf9c3f2" providerId="LiveId" clId="{A601CF67-EC52-420A-8110-A56E50EF365D}" dt="2026-08-08T13:21:35.074" v="7" actId="207"/>
          <ac:spMkLst>
            <pc:docMk/>
            <pc:sldMk cId="0" sldId="260"/>
            <ac:spMk id="2" creationId="{00000000-0000-0000-0000-000000000000}"/>
          </ac:spMkLst>
        </pc:spChg>
        <pc:spChg chg="mod">
          <ac:chgData name="" userId="aefc70c19bf9c3f2" providerId="LiveId" clId="{A601CF67-EC52-420A-8110-A56E50EF365D}" dt="2026-08-08T13:23:24.059" v="15" actId="20577"/>
          <ac:spMkLst>
            <pc:docMk/>
            <pc:sldMk cId="0" sldId="260"/>
            <ac:spMk id="34" creationId="{00000000-0000-0000-0000-000000000000}"/>
          </ac:spMkLst>
        </pc:spChg>
      </pc:sldChg>
      <pc:sldChg chg="modSp modTransition">
        <pc:chgData name="" userId="aefc70c19bf9c3f2" providerId="LiveId" clId="{A601CF67-EC52-420A-8110-A56E50EF365D}" dt="2026-08-08T13:24:58.731" v="16"/>
        <pc:sldMkLst>
          <pc:docMk/>
          <pc:sldMk cId="0" sldId="261"/>
        </pc:sldMkLst>
        <pc:spChg chg="mod">
          <ac:chgData name="" userId="aefc70c19bf9c3f2" providerId="LiveId" clId="{A601CF67-EC52-420A-8110-A56E50EF365D}" dt="2026-08-08T13:21:39.762" v="8" actId="207"/>
          <ac:spMkLst>
            <pc:docMk/>
            <pc:sldMk cId="0" sldId="261"/>
            <ac:spMk id="3" creationId="{00000000-0000-0000-0000-000000000000}"/>
          </ac:spMkLst>
        </pc:spChg>
      </pc:sldChg>
      <pc:sldChg chg="modSp modTransition">
        <pc:chgData name="" userId="aefc70c19bf9c3f2" providerId="LiveId" clId="{A601CF67-EC52-420A-8110-A56E50EF365D}" dt="2026-08-08T13:24:58.731" v="16"/>
        <pc:sldMkLst>
          <pc:docMk/>
          <pc:sldMk cId="0" sldId="262"/>
        </pc:sldMkLst>
        <pc:spChg chg="mod">
          <ac:chgData name="" userId="aefc70c19bf9c3f2" providerId="LiveId" clId="{A601CF67-EC52-420A-8110-A56E50EF365D}" dt="2026-08-08T13:22:00.762" v="10" actId="207"/>
          <ac:spMkLst>
            <pc:docMk/>
            <pc:sldMk cId="0" sldId="262"/>
            <ac:spMk id="2" creationId="{00000000-0000-0000-0000-000000000000}"/>
          </ac:spMkLst>
        </pc:spChg>
        <pc:spChg chg="mod">
          <ac:chgData name="" userId="aefc70c19bf9c3f2" providerId="LiveId" clId="{A601CF67-EC52-420A-8110-A56E50EF365D}" dt="2026-08-08T13:21:52.840" v="9" actId="207"/>
          <ac:spMkLst>
            <pc:docMk/>
            <pc:sldMk cId="0" sldId="262"/>
            <ac:spMk id="3" creationId="{00000000-0000-0000-0000-000000000000}"/>
          </ac:spMkLst>
        </pc:spChg>
      </pc:sldChg>
      <pc:sldChg chg="modSp modTransition">
        <pc:chgData name="" userId="aefc70c19bf9c3f2" providerId="LiveId" clId="{A601CF67-EC52-420A-8110-A56E50EF365D}" dt="2026-08-08T13:24:58.731" v="16"/>
        <pc:sldMkLst>
          <pc:docMk/>
          <pc:sldMk cId="0" sldId="263"/>
        </pc:sldMkLst>
        <pc:spChg chg="mod">
          <ac:chgData name="" userId="aefc70c19bf9c3f2" providerId="LiveId" clId="{A601CF67-EC52-420A-8110-A56E50EF365D}" dt="2026-08-08T13:22:05.559" v="11" actId="207"/>
          <ac:spMkLst>
            <pc:docMk/>
            <pc:sldMk cId="0" sldId="263"/>
            <ac:spMk id="2" creationId="{00000000-0000-0000-0000-000000000000}"/>
          </ac:spMkLst>
        </pc:spChg>
      </pc:sldChg>
      <pc:sldChg chg="modSp modTransition">
        <pc:chgData name="" userId="aefc70c19bf9c3f2" providerId="LiveId" clId="{A601CF67-EC52-420A-8110-A56E50EF365D}" dt="2026-08-08T13:24:58.731" v="16"/>
        <pc:sldMkLst>
          <pc:docMk/>
          <pc:sldMk cId="0" sldId="264"/>
        </pc:sldMkLst>
        <pc:spChg chg="mod">
          <ac:chgData name="" userId="aefc70c19bf9c3f2" providerId="LiveId" clId="{A601CF67-EC52-420A-8110-A56E50EF365D}" dt="2026-08-08T13:22:10.121" v="12" actId="207"/>
          <ac:spMkLst>
            <pc:docMk/>
            <pc:sldMk cId="0" sldId="264"/>
            <ac:spMk id="2" creationId="{00000000-0000-0000-0000-000000000000}"/>
          </ac:spMkLst>
        </pc:spChg>
      </pc:sldChg>
      <pc:sldChg chg="modSp modTransition">
        <pc:chgData name="" userId="aefc70c19bf9c3f2" providerId="LiveId" clId="{A601CF67-EC52-420A-8110-A56E50EF365D}" dt="2026-08-08T13:24:58.731" v="16"/>
        <pc:sldMkLst>
          <pc:docMk/>
          <pc:sldMk cId="0" sldId="265"/>
        </pc:sldMkLst>
        <pc:spChg chg="mod">
          <ac:chgData name="" userId="aefc70c19bf9c3f2" providerId="LiveId" clId="{A601CF67-EC52-420A-8110-A56E50EF365D}" dt="2026-08-08T13:22:17.105" v="13" actId="207"/>
          <ac:spMkLst>
            <pc:docMk/>
            <pc:sldMk cId="0" sldId="265"/>
            <ac:spMk id="3" creationId="{00000000-0000-0000-0000-000000000000}"/>
          </ac:spMkLst>
        </pc:spChg>
      </pc:sldChg>
      <pc:sldMasterChg chg="modTransition modSldLayout">
        <pc:chgData name="" userId="aefc70c19bf9c3f2" providerId="LiveId" clId="{A601CF67-EC52-420A-8110-A56E50EF365D}" dt="2026-08-08T13:24:58.731" v="16"/>
        <pc:sldMasterMkLst>
          <pc:docMk/>
          <pc:sldMasterMk cId="0" sldId="2147483648"/>
        </pc:sldMasterMkLst>
        <pc:sldLayoutChg chg="modTransition">
          <pc:chgData name="" userId="aefc70c19bf9c3f2" providerId="LiveId" clId="{A601CF67-EC52-420A-8110-A56E50EF365D}" dt="2026-08-08T13:24:58.731" v="16"/>
          <pc:sldLayoutMkLst>
            <pc:docMk/>
            <pc:sldMasterMk cId="0" sldId="2147483648"/>
            <pc:sldLayoutMk cId="0" sldId="2147483649"/>
          </pc:sldLayoutMkLst>
        </pc:sldLayoutChg>
        <pc:sldLayoutChg chg="modTransition">
          <pc:chgData name="" userId="aefc70c19bf9c3f2" providerId="LiveId" clId="{A601CF67-EC52-420A-8110-A56E50EF365D}" dt="2026-08-08T13:24:58.731" v="16"/>
          <pc:sldLayoutMkLst>
            <pc:docMk/>
            <pc:sldMasterMk cId="0" sldId="2147483648"/>
            <pc:sldLayoutMk cId="0" sldId="214748365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9061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9.jpe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2405063"/>
            <a:ext cx="6296860" cy="568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550" b="1" kern="0" spc="-72" dirty="0">
                <a:solidFill>
                  <a:srgbClr val="0070C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Készletértékelési módszerek</a:t>
            </a:r>
            <a:endParaRPr lang="en-US" sz="3550" dirty="0">
              <a:solidFill>
                <a:srgbClr val="0070C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75" y="3221633"/>
            <a:ext cx="6296860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</a:t>
            </a:r>
            <a:r>
              <a:rPr lang="en-US" sz="1300" b="1" kern="0" spc="-26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FIFO</a:t>
            </a: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és a </a:t>
            </a:r>
            <a:r>
              <a:rPr lang="en-US" sz="1300" b="1" kern="0" spc="-26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csúsztatott átlagár (súlyozott átlagár)</a:t>
            </a: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készletértékelési módszerek részletes bemutatása – hogyan működnek, mik az előnyeik és hátrányaik, valamint mikor érdemes alkalmazni őket a gyakorlatban.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661475" y="4201517"/>
            <a:ext cx="913881" cy="251420"/>
          </a:xfrm>
          <a:prstGeom prst="roundRect">
            <a:avLst>
              <a:gd name="adj" fmla="val 22103"/>
            </a:avLst>
          </a:prstGeom>
          <a:solidFill>
            <a:srgbClr val="E0D7F4"/>
          </a:solidFill>
          <a:ln/>
        </p:spPr>
      </p:sp>
      <p:sp>
        <p:nvSpPr>
          <p:cNvPr id="6" name="Text 3"/>
          <p:cNvSpPr/>
          <p:nvPr/>
        </p:nvSpPr>
        <p:spPr>
          <a:xfrm>
            <a:off x="760691" y="4251127"/>
            <a:ext cx="1325033" cy="152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000" kern="0" spc="-2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SZÁMVITEL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1658003" y="4201517"/>
            <a:ext cx="940769" cy="251420"/>
          </a:xfrm>
          <a:prstGeom prst="roundRect">
            <a:avLst>
              <a:gd name="adj" fmla="val 22103"/>
            </a:avLst>
          </a:prstGeom>
          <a:noFill/>
          <a:ln w="6350">
            <a:solidFill>
              <a:srgbClr val="6237C8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757219" y="4251127"/>
            <a:ext cx="1351921" cy="152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000" kern="0" spc="-26" dirty="0">
                <a:solidFill>
                  <a:srgbClr val="6237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LOGISZTIKA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2681419" y="4201517"/>
            <a:ext cx="1690645" cy="251420"/>
          </a:xfrm>
          <a:prstGeom prst="roundRect">
            <a:avLst>
              <a:gd name="adj" fmla="val 22103"/>
            </a:avLst>
          </a:prstGeom>
          <a:noFill/>
          <a:ln w="6350">
            <a:solidFill>
              <a:srgbClr val="6237C8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780635" y="4251127"/>
            <a:ext cx="2101797" cy="152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000" kern="0" spc="-26" dirty="0">
                <a:solidFill>
                  <a:srgbClr val="6237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KÉSZLETGAZDÁLKODÁS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736699"/>
            <a:ext cx="6296860" cy="5116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kern="0" spc="-64" dirty="0">
                <a:solidFill>
                  <a:srgbClr val="0070C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Összegzés</a:t>
            </a:r>
            <a:endParaRPr lang="en-US" sz="3200" dirty="0">
              <a:solidFill>
                <a:srgbClr val="0070C0"/>
              </a:solidFill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1449288"/>
            <a:ext cx="6296860" cy="180300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477433" y="1617166"/>
            <a:ext cx="5884914" cy="255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kern="0" spc="-32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FIFO – logikus és elterjedt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5477433" y="1953320"/>
            <a:ext cx="5884914" cy="1131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kern="0" spc="-23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FIFO módszer a legkorábban beszerzett készleteket számolja el először. Realisztikus készletértékelést biztosít, különösen olyan iparágakban, ahol a termékek gyorsan avulnak vagy romlanak (élelmiszer, gyógyszer, elektronika, kereskedelem). Inflációs környezetben </a:t>
            </a:r>
            <a:r>
              <a:rPr lang="en-US" sz="1150" b="1" kern="0" spc="-23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magasabb nyereséget mutathat ki</a:t>
            </a:r>
            <a:r>
              <a:rPr lang="en-US" sz="1150" kern="0" spc="-23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ami nagyobb adóterhet jelenthet a vállalat számára.</a:t>
            </a:r>
            <a:endParaRPr lang="en-US" sz="11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3360" y="3386237"/>
            <a:ext cx="6296860" cy="15767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477433" y="3554115"/>
            <a:ext cx="5884914" cy="255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kern="0" spc="-32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Csúsztatott átlagár – kiegyensúlyozott</a:t>
            </a:r>
            <a:endParaRPr lang="en-US" sz="1600" dirty="0"/>
          </a:p>
        </p:txBody>
      </p:sp>
      <p:sp>
        <p:nvSpPr>
          <p:cNvPr id="9" name="Text 4"/>
          <p:cNvSpPr/>
          <p:nvPr/>
        </p:nvSpPr>
        <p:spPr>
          <a:xfrm>
            <a:off x="5477433" y="3890268"/>
            <a:ext cx="5884914" cy="904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kern="0" spc="-23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csúsztatott átlagár módszer lehetővé teszi a hirtelen árváltozások hatásának tompítását a könyvelésben. Bár több számítást igényel, </a:t>
            </a:r>
            <a:r>
              <a:rPr lang="en-US" sz="1150" b="1" kern="0" spc="-23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stabilabb költségelszámolást és nyereségszámítást</a:t>
            </a:r>
            <a:r>
              <a:rPr lang="en-US" sz="1150" kern="0" spc="-23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biztosít, különösen olyan vállalatok számára, amelyek változó beszerzési árakkal dolgoznak (gyártóipar, importkereskedelem, vegyipar).</a:t>
            </a:r>
            <a:endParaRPr lang="en-US" sz="1150" dirty="0"/>
          </a:p>
        </p:txBody>
      </p:sp>
      <p:sp>
        <p:nvSpPr>
          <p:cNvPr id="10" name="Shape 5"/>
          <p:cNvSpPr/>
          <p:nvPr/>
        </p:nvSpPr>
        <p:spPr>
          <a:xfrm>
            <a:off x="5233360" y="5113734"/>
            <a:ext cx="6296860" cy="1007566"/>
          </a:xfrm>
          <a:prstGeom prst="roundRect">
            <a:avLst>
              <a:gd name="adj" fmla="val 6205"/>
            </a:avLst>
          </a:prstGeom>
          <a:solidFill>
            <a:srgbClr val="E0D7F4"/>
          </a:solidFill>
          <a:ln/>
        </p:spPr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2185" y="5307012"/>
            <a:ext cx="186031" cy="14882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5717040" y="5284887"/>
            <a:ext cx="5664356" cy="678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kern="0" spc="-23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megfelelő módszer kiválasztása a vállalat iparágától, az áruk típusától és az árkörnyezettől függ. Romlandó termékeknél a FIFO, változó beszerzési áraknál a csúsztatott átlagár előnyösebb.</a:t>
            </a:r>
            <a:endParaRPr lang="en-US" sz="11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59011"/>
            <a:ext cx="6296860" cy="568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550" b="1" kern="0" spc="-72" dirty="0">
                <a:solidFill>
                  <a:srgbClr val="0070C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Mi az a FIFO?</a:t>
            </a:r>
            <a:endParaRPr lang="en-US" sz="3550" dirty="0">
              <a:solidFill>
                <a:srgbClr val="0070C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75" y="1475581"/>
            <a:ext cx="6296860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</a:t>
            </a:r>
            <a:r>
              <a:rPr lang="en-US" sz="1300" b="1" kern="0" spc="-26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FIFO ("Elsőként be, elsőként ki")</a:t>
            </a: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egy gyakran alkalmazott készletértékelési módszer a számvitelben és logisztikában. Lényege, hogy </a:t>
            </a:r>
            <a:r>
              <a:rPr lang="en-US" sz="1300" b="1" kern="0" spc="-26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 legrégebben beszerzett készleteket értékesítik vagy használják fel először</a:t>
            </a: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így a készleten maradó termékek mindig a legfrissebb beszerzésből származnak.</a:t>
            </a:r>
            <a:endParaRPr lang="en-US" sz="13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75" y="2720082"/>
            <a:ext cx="826868" cy="99228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653638" y="2885380"/>
            <a:ext cx="5304697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kern="0" spc="-36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Beszerzés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1653638" y="3268861"/>
            <a:ext cx="530469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legrégebbi készlet kerül először felhasználásra vagy értékesítésre</a:t>
            </a:r>
            <a:endParaRPr lang="en-US" sz="13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475" y="3712369"/>
            <a:ext cx="826868" cy="124331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653638" y="3877667"/>
            <a:ext cx="5304697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kern="0" spc="-36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Értékesítés</a:t>
            </a:r>
            <a:endParaRPr lang="en-US" sz="1750" dirty="0"/>
          </a:p>
        </p:txBody>
      </p:sp>
      <p:sp>
        <p:nvSpPr>
          <p:cNvPr id="10" name="Text 5"/>
          <p:cNvSpPr/>
          <p:nvPr/>
        </p:nvSpPr>
        <p:spPr>
          <a:xfrm>
            <a:off x="1653638" y="4261148"/>
            <a:ext cx="530469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eladott termékek bekerülési értéke a régebbi beszerzési árakat tükrözi</a:t>
            </a:r>
            <a:endParaRPr lang="en-US" sz="13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75" y="4955679"/>
            <a:ext cx="826868" cy="124331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653638" y="5120977"/>
            <a:ext cx="5304697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kern="0" spc="-36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Záró készlet</a:t>
            </a:r>
            <a:endParaRPr lang="en-US" sz="1750" dirty="0"/>
          </a:p>
        </p:txBody>
      </p:sp>
      <p:sp>
        <p:nvSpPr>
          <p:cNvPr id="13" name="Text 7"/>
          <p:cNvSpPr/>
          <p:nvPr/>
        </p:nvSpPr>
        <p:spPr>
          <a:xfrm>
            <a:off x="1653638" y="5504458"/>
            <a:ext cx="530469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raktáron maradó készletek mindig a legfrissebb beszerzési áron vannak nyilvántartva</a:t>
            </a:r>
            <a:endParaRPr lang="en-US" sz="13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756073"/>
            <a:ext cx="10868745" cy="568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550" b="1" kern="0" spc="-72" dirty="0">
                <a:solidFill>
                  <a:srgbClr val="0070C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FIFO – Előnyök</a:t>
            </a:r>
            <a:endParaRPr lang="en-US" sz="3550" dirty="0">
              <a:solidFill>
                <a:srgbClr val="0070C0"/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661475" y="2655292"/>
            <a:ext cx="3512653" cy="2446635"/>
          </a:xfrm>
          <a:prstGeom prst="roundRect">
            <a:avLst>
              <a:gd name="adj" fmla="val 2839"/>
            </a:avLst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C6BDD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3119" y="2826941"/>
            <a:ext cx="496081" cy="496094"/>
          </a:xfrm>
          <a:prstGeom prst="ellipse">
            <a:avLst/>
          </a:prstGeom>
          <a:solidFill>
            <a:srgbClr val="6237C8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9541" y="2963267"/>
            <a:ext cx="223237" cy="22324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33119" y="3488333"/>
            <a:ext cx="3169364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kern="0" spc="-36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Reális készletértékelés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833119" y="3871813"/>
            <a:ext cx="3169364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raktáron lévő termékek mindig a legújabb beszerzési áron szerepelnek, így a mérleg valósághű képet mutat a vállalat aktuális készletértékéről.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4339422" y="2655292"/>
            <a:ext cx="3512752" cy="2446635"/>
          </a:xfrm>
          <a:prstGeom prst="roundRect">
            <a:avLst>
              <a:gd name="adj" fmla="val 2839"/>
            </a:avLst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C6BDDA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511066" y="2826941"/>
            <a:ext cx="496081" cy="496094"/>
          </a:xfrm>
          <a:prstGeom prst="ellipse">
            <a:avLst/>
          </a:prstGeom>
          <a:solidFill>
            <a:srgbClr val="6237C8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47488" y="2963267"/>
            <a:ext cx="223237" cy="22324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511066" y="3488333"/>
            <a:ext cx="3169464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kern="0" spc="-36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Romlandó termékeknél ideális</a:t>
            </a:r>
            <a:endParaRPr lang="en-US" sz="1750" dirty="0"/>
          </a:p>
        </p:txBody>
      </p:sp>
      <p:sp>
        <p:nvSpPr>
          <p:cNvPr id="12" name="Text 8"/>
          <p:cNvSpPr/>
          <p:nvPr/>
        </p:nvSpPr>
        <p:spPr>
          <a:xfrm>
            <a:off x="4511066" y="3871813"/>
            <a:ext cx="3169464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Élelmiszer- és gyógyszeriparban előnyös, mert a régebbi készletek előbb kerülnek ki a raktárból, megelőzve a szavatossági idő lejárását.</a:t>
            </a:r>
            <a:endParaRPr lang="en-US" sz="1300" dirty="0"/>
          </a:p>
        </p:txBody>
      </p:sp>
      <p:sp>
        <p:nvSpPr>
          <p:cNvPr id="13" name="Shape 9"/>
          <p:cNvSpPr/>
          <p:nvPr/>
        </p:nvSpPr>
        <p:spPr>
          <a:xfrm>
            <a:off x="8017468" y="2655292"/>
            <a:ext cx="3512653" cy="2446635"/>
          </a:xfrm>
          <a:prstGeom prst="roundRect">
            <a:avLst>
              <a:gd name="adj" fmla="val 2839"/>
            </a:avLst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C6BDDA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8189112" y="2826941"/>
            <a:ext cx="496081" cy="496094"/>
          </a:xfrm>
          <a:prstGeom prst="ellipse">
            <a:avLst/>
          </a:prstGeom>
          <a:solidFill>
            <a:srgbClr val="6237C8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25535" y="2963267"/>
            <a:ext cx="223237" cy="22324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189112" y="3488333"/>
            <a:ext cx="3169364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kern="0" spc="-36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Könnyen értelmezhető nyereség</a:t>
            </a:r>
            <a:endParaRPr lang="en-US" sz="1750" dirty="0"/>
          </a:p>
        </p:txBody>
      </p:sp>
      <p:sp>
        <p:nvSpPr>
          <p:cNvPr id="17" name="Text 12"/>
          <p:cNvSpPr/>
          <p:nvPr/>
        </p:nvSpPr>
        <p:spPr>
          <a:xfrm>
            <a:off x="8189112" y="3871813"/>
            <a:ext cx="3169364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Mivel a régi (feltételezhetően olcsóbb) készletek kerülnek ki először, az eladott áruk költsége kedvezőbb lehet, ami magasabb kimutatott profitot biztosít.</a:t>
            </a:r>
            <a:endParaRPr lang="en-US" sz="13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729284"/>
            <a:ext cx="10868745" cy="568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550" b="1" kern="0" spc="-72" dirty="0">
                <a:solidFill>
                  <a:srgbClr val="0070C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FIFO – Hátrányok</a:t>
            </a:r>
            <a:endParaRPr lang="en-US" sz="3550" dirty="0">
              <a:solidFill>
                <a:srgbClr val="0070C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661475" y="2711152"/>
            <a:ext cx="5232666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kern="0" spc="-36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Adózási hátrány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661475" y="3160713"/>
            <a:ext cx="5232666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Infláció esetén a régi, olcsóbb készletek elszámolása miatt a kimutatott profit nagyobb lesz, ami </a:t>
            </a:r>
            <a:r>
              <a:rPr lang="en-US" sz="1300" b="1" kern="0" spc="-26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magasabb társasági adózási kötelezettséget</a:t>
            </a: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jelent a vállalat számára.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303904" y="2711152"/>
            <a:ext cx="5232666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kern="0" spc="-36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További hátrányok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6303904" y="3160713"/>
            <a:ext cx="5232666" cy="1910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b="1" kern="0" spc="-26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Nem mindig tükrözi a piaci árakat</a:t>
            </a: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– Az eladott áruk önköltsége régebbi árakon alapul, ami torzíthatja az aktuális pénzügyi helyzetet.</a:t>
            </a:r>
            <a:endParaRPr lang="en-US" sz="1300" dirty="0"/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b="1" kern="0" spc="-26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Készletgazdálkodás szempontjából hátrányos lehet</a:t>
            </a: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– Nem romlandó termékeknél előfordulhat, hogy költséghatékonyság szempontjából előnyösebb lenne a legújabb készleteket először felhasználni.</a:t>
            </a:r>
            <a:endParaRPr lang="en-US" sz="13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30250"/>
            <a:ext cx="10868745" cy="540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400" b="1" kern="0" spc="-68" dirty="0">
                <a:solidFill>
                  <a:srgbClr val="0070C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FIFO – Alkalmazás és példa</a:t>
            </a:r>
            <a:endParaRPr lang="en-US" sz="3400" dirty="0">
              <a:solidFill>
                <a:srgbClr val="0070C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661475" y="1568748"/>
            <a:ext cx="10868745" cy="11485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spcAft>
                <a:spcPts val="1300"/>
              </a:spcAft>
              <a:buNone/>
            </a:pPr>
            <a:r>
              <a:rPr lang="en-US" sz="1200" b="1" kern="0" spc="-2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Mikor érdemes használni?</a:t>
            </a:r>
            <a:r>
              <a:rPr lang="en-US" sz="1200" kern="0" spc="-2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Ha a készletek romlandóak vagy gyorsan elavulhatnak (pl. élelmiszer, gyógyszer, divatcikkek). Ha a vállalat magas nyereséget akar kimutatni befektetési célú értékeléshez. Ha az árak csökkenő tendenciát mutatnak – ekkor a FIFO által mutatott költség valósabb lehet.</a:t>
            </a:r>
            <a:endParaRPr lang="en-US" sz="12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200" b="1" kern="0" spc="-2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Tipikus iparágak:</a:t>
            </a:r>
            <a:r>
              <a:rPr lang="en-US" sz="1200" kern="0" spc="-2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Élelmiszeripar (romlandó termékek), gyógyszeripar (szavatossági idő), elektronikai ipar (gyors elavulás), kereskedelem (ruházati cikkek, gyorsan pörgő árukészlet).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661475" y="2885182"/>
            <a:ext cx="10868745" cy="2222401"/>
          </a:xfrm>
          <a:prstGeom prst="roundRect">
            <a:avLst>
              <a:gd name="adj" fmla="val 2969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61475" y="3331567"/>
            <a:ext cx="10868745" cy="982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61475" y="3774777"/>
            <a:ext cx="10868745" cy="982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661475" y="4217988"/>
            <a:ext cx="10868745" cy="982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661475" y="4661198"/>
            <a:ext cx="10868745" cy="982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3381985" y="2885182"/>
            <a:ext cx="9820" cy="2222401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6095947" y="2885182"/>
            <a:ext cx="9820" cy="2222401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8809909" y="2885182"/>
            <a:ext cx="9820" cy="2222401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825082" y="2987377"/>
            <a:ext cx="3006253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b="1" kern="0" spc="-2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Megnevezés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542219" y="2987377"/>
            <a:ext cx="3003078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b="1" kern="0" spc="-2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Mennyiség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256181" y="2987377"/>
            <a:ext cx="3003078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b="1" kern="0" spc="-2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Egységár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970143" y="2987377"/>
            <a:ext cx="3006253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b="1" kern="0" spc="-2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Összesen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825082" y="3430587"/>
            <a:ext cx="3006253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kern="0" spc="-2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Január – nyitó készlet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542219" y="3430587"/>
            <a:ext cx="3003078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kern="0" spc="-2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 db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256181" y="3430587"/>
            <a:ext cx="3003078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kern="0" spc="-2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1 000 Ft/db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970143" y="3430587"/>
            <a:ext cx="3006253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kern="0" spc="-2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100 000 Ft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25082" y="3873798"/>
            <a:ext cx="3006253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kern="0" spc="-2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Február – új beszerzés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542219" y="3873798"/>
            <a:ext cx="3003078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kern="0" spc="-2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 db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256181" y="3873798"/>
            <a:ext cx="3003078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kern="0" spc="-2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1 200 Ft/db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970143" y="3873798"/>
            <a:ext cx="3006253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kern="0" spc="-2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120 000 Ft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25082" y="4317008"/>
            <a:ext cx="3006253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kern="0" spc="-2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Eladás (120 db, FIFO)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3542219" y="4317008"/>
            <a:ext cx="3003078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kern="0" spc="-2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 + 20 db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256181" y="4317008"/>
            <a:ext cx="3003078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kern="0" spc="-2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1 000 / 1 200 Ft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970143" y="4317008"/>
            <a:ext cx="3006253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kern="0" spc="-2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124 000 Ft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25082" y="4760218"/>
            <a:ext cx="3006253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b="1" kern="0" spc="-2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Záró készlet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3542219" y="4760218"/>
            <a:ext cx="3003078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b="1" kern="0" spc="-2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80 db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256181" y="4760218"/>
            <a:ext cx="3003078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b="1" kern="0" spc="-2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1 200 Ft/db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8970143" y="4760218"/>
            <a:ext cx="3006253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b="1" kern="0" spc="-2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96 000 Ft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661475" y="5275461"/>
            <a:ext cx="10868745" cy="852289"/>
          </a:xfrm>
          <a:prstGeom prst="roundRect">
            <a:avLst>
              <a:gd name="adj" fmla="val 7743"/>
            </a:avLst>
          </a:prstGeom>
          <a:solidFill>
            <a:srgbClr val="E0D7F4"/>
          </a:solidFill>
          <a:ln/>
        </p:spPr>
      </p:sp>
      <p:pic>
        <p:nvPicPr>
          <p:cNvPr id="3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534" y="5491460"/>
            <a:ext cx="196349" cy="157063"/>
          </a:xfrm>
          <a:prstGeom prst="rect">
            <a:avLst/>
          </a:prstGeom>
        </p:spPr>
      </p:pic>
      <p:sp>
        <p:nvSpPr>
          <p:cNvPr id="34" name="Text 31"/>
          <p:cNvSpPr/>
          <p:nvPr/>
        </p:nvSpPr>
        <p:spPr>
          <a:xfrm>
            <a:off x="1171943" y="5463877"/>
            <a:ext cx="10201218" cy="4903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kern="0" spc="-2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eladott 120 db-ból először a januári 100 db (1 000 Ft/db), majd a februári 20 db (1 200 Ft/db) kerül elszámolásra. </a:t>
            </a:r>
            <a:br>
              <a:rPr lang="hu-HU" sz="1200" kern="0" spc="-2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</a:br>
            <a:r>
              <a:rPr lang="en-US" sz="1200" kern="0" spc="-2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maradó 80 db a legfrissebb áron (1 200 Ft/db) szerepel.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37480"/>
            <a:ext cx="6296860" cy="568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550" b="1" kern="0" spc="-72" dirty="0">
                <a:solidFill>
                  <a:srgbClr val="0070C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Mi az a csúsztatott átlagár?</a:t>
            </a:r>
            <a:endParaRPr lang="en-US" sz="3550" dirty="0">
              <a:solidFill>
                <a:srgbClr val="0070C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75" y="1454051"/>
            <a:ext cx="6296860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</a:t>
            </a:r>
            <a:r>
              <a:rPr lang="en-US" sz="1300" b="1" kern="0" spc="-26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csúsztatott átlagár (súlyozott átlagár) módszer</a:t>
            </a: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egy elterjedt készletértékelési eljárás, amely </a:t>
            </a:r>
            <a:r>
              <a:rPr lang="en-US" sz="1300" b="1" kern="0" spc="-26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folyamatosan újraszámolja az átlagos egységárat</a:t>
            </a: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minden egyes készletbeszerzés után. Ez a módszer kiegyenlíti a beszerzési árak ingadozásait, így elkerüli a FIFO vagy LIFO módszerek által okozott szélsőséges árváltozásokat a könyvelésben.</a:t>
            </a:r>
            <a:endParaRPr lang="en-US" sz="13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2963168"/>
            <a:ext cx="6296860" cy="154602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22017" y="3147516"/>
            <a:ext cx="5851974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kern="0" spc="-36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1. Új átlagár számítása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922017" y="3530997"/>
            <a:ext cx="585197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Minden új beszerzés után az új készlet értékét hozzáadjuk a meglévő készlethez, majd a teljes értéket elosztjuk az összmennyiséggel. Az így kapott ár lesz az új csúsztatott átlagár.</a:t>
            </a:r>
            <a:endParaRPr lang="en-US" sz="13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4674493"/>
            <a:ext cx="6296860" cy="154602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922017" y="4858841"/>
            <a:ext cx="5851974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kern="0" spc="-36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2. Felhasználás az aktuális átlagáron</a:t>
            </a:r>
            <a:endParaRPr lang="en-US" sz="1750" dirty="0"/>
          </a:p>
        </p:txBody>
      </p:sp>
      <p:sp>
        <p:nvSpPr>
          <p:cNvPr id="10" name="Text 5"/>
          <p:cNvSpPr/>
          <p:nvPr/>
        </p:nvSpPr>
        <p:spPr>
          <a:xfrm>
            <a:off x="922017" y="5242322"/>
            <a:ext cx="585197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eladások és felhasználások egységárát az utoljára számított átlagár alapján határozzuk meg és könyveljük el – nem kell nyomon követni az egyes beszerzési szinteket.</a:t>
            </a:r>
            <a:endParaRPr lang="en-US" sz="13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561703"/>
            <a:ext cx="10868745" cy="568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550" b="1" kern="0" spc="-72" dirty="0">
                <a:solidFill>
                  <a:srgbClr val="0070C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Csúsztatott átlagár – Előnyök és hátrányok</a:t>
            </a:r>
            <a:endParaRPr lang="en-US" sz="3550" dirty="0">
              <a:solidFill>
                <a:srgbClr val="0070C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661475" y="2543572"/>
            <a:ext cx="5232666" cy="296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kern="0" spc="-36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r>
              <a:rPr lang="en-US" sz="1750" b="1" kern="0" spc="-36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</a:t>
            </a:r>
            <a:r>
              <a:rPr lang="en-US" sz="1750" b="1" kern="0" spc="-36" dirty="0">
                <a:solidFill>
                  <a:srgbClr val="92D05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Előnyök</a:t>
            </a:r>
            <a:endParaRPr lang="en-US" sz="1750" dirty="0">
              <a:solidFill>
                <a:srgbClr val="92D050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661475" y="3005832"/>
            <a:ext cx="5232666" cy="22326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b="1" kern="0" spc="-26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Simítja az áringadozásokat</a:t>
            </a: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– A beszerzési árak változásait kiegyenlíti, így kisebb mértékben torzítja a vállalat pénzügyi mutatóit</a:t>
            </a:r>
            <a:endParaRPr lang="en-US" sz="1300" dirty="0"/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b="1" kern="0" spc="-26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Nem okoz szélsőséges eredményeket</a:t>
            </a: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– Nem eredményez drasztikusan eltérő költségelszámolásokat, ha a beszerzési árak nagyobb mértékben változnak</a:t>
            </a:r>
            <a:endParaRPr lang="en-US" sz="1300" dirty="0"/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b="1" kern="0" spc="-26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Egyszerű</a:t>
            </a: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– Nem kell nyomon követni a különböző beszerzési szinteket, csak az átlagárat folyamatosan frissíteni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303904" y="2543572"/>
            <a:ext cx="5232666" cy="296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kern="0" spc="-36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r>
              <a:rPr lang="en-US" sz="1750" b="1" kern="0" spc="-36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Hátrányok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6303904" y="3005832"/>
            <a:ext cx="5232666" cy="22326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b="1" kern="0" spc="-26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Nem mindig tükrözi a legfrissebb piaci árakat</a:t>
            </a: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– Ha egy vállalat gyorsan változó árakkal dolgozik, az átlagár elmaradhat a piaci áraktól</a:t>
            </a:r>
            <a:endParaRPr lang="en-US" sz="1300" dirty="0"/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b="1" kern="0" spc="-26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Folyamatos újraszámítás szükséges</a:t>
            </a: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– Minden új beszerzésnél ki kell számítani az új átlagárat, ami több számítást igényel</a:t>
            </a:r>
            <a:endParaRPr lang="en-US" sz="1300" dirty="0"/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b="1" kern="0" spc="-26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Kevésbé előnyös infláció esetén</a:t>
            </a:r>
            <a:r>
              <a:rPr lang="en-US" sz="1300" kern="0" spc="-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– Ha az árak folyamatosan emelkednek, az átlagár a valós beszerzési árak alatt marad, ami torzíthatja a profitot</a:t>
            </a:r>
            <a:endParaRPr lang="en-US" sz="13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58912"/>
            <a:ext cx="10868745" cy="5116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kern="0" spc="-64" dirty="0">
                <a:solidFill>
                  <a:srgbClr val="0070C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Csúsztatott Átlagár – Alkalmazás és példa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661475" y="1438473"/>
            <a:ext cx="10868745" cy="10555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spcAft>
                <a:spcPts val="1150"/>
              </a:spcAft>
              <a:buNone/>
            </a:pPr>
            <a:r>
              <a:rPr lang="en-US" sz="1150" b="1" kern="0" spc="-23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Mikor érdemes használni?</a:t>
            </a:r>
            <a:r>
              <a:rPr lang="en-US" sz="1150" kern="0" spc="-2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Ha a készletek ármozgása kiszámíthatatlan, ha a vállalat el akarja kerülni a FIFO vagy LIFO általi szélsőséges hatásokat, vagy ha az árak mérsékelt ingadozást mutatnak és az átlagár jól reprezentálja a költségeket.</a:t>
            </a:r>
            <a:endParaRPr lang="en-US" sz="1150" dirty="0"/>
          </a:p>
          <a:p>
            <a:pPr marL="0" indent="0" algn="l">
              <a:lnSpc>
                <a:spcPct val="127000"/>
              </a:lnSpc>
              <a:buNone/>
            </a:pPr>
            <a:r>
              <a:rPr lang="en-US" sz="1150" b="1" kern="0" spc="-23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Tipikus iparágak:</a:t>
            </a:r>
            <a:r>
              <a:rPr lang="en-US" sz="1150" kern="0" spc="-2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Gyártóipar (pl. autóipar, elektronikai ipar), kereskedelem (különösen árfolyam-ingadozásnak kitett importált termékeknél), vegyipar és gyógyszeripar (ahol az alapanyagárak rendszeresen változnak).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61475" y="2644775"/>
            <a:ext cx="10868745" cy="2848372"/>
          </a:xfrm>
          <a:prstGeom prst="roundRect">
            <a:avLst>
              <a:gd name="adj" fmla="val 2195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61475" y="3053953"/>
            <a:ext cx="10868745" cy="930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61475" y="3459956"/>
            <a:ext cx="10868745" cy="930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661475" y="3865959"/>
            <a:ext cx="10868745" cy="930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661475" y="4271963"/>
            <a:ext cx="10868745" cy="930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661475" y="4677966"/>
            <a:ext cx="10868745" cy="930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661475" y="5083969"/>
            <a:ext cx="10868745" cy="930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3381985" y="2644775"/>
            <a:ext cx="9303" cy="284837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6095947" y="2644775"/>
            <a:ext cx="9303" cy="284837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8809909" y="2644775"/>
            <a:ext cx="9303" cy="284837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816848" y="2737842"/>
            <a:ext cx="3022723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b="1" kern="0" spc="-23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Megnevezés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3533984" y="2737842"/>
            <a:ext cx="3019548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b="1" kern="0" spc="-23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Mennyiség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6247946" y="2737842"/>
            <a:ext cx="3019548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b="1" kern="0" spc="-23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Egységár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8961908" y="2737842"/>
            <a:ext cx="3022723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b="1" kern="0" spc="-23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Összesen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816848" y="3143845"/>
            <a:ext cx="3022723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kern="0" spc="-2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Nyitó készlet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3533984" y="3143845"/>
            <a:ext cx="3019548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kern="0" spc="-2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 db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6247946" y="3143845"/>
            <a:ext cx="3019548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kern="0" spc="-2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1 000 Ft/db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8961908" y="3143845"/>
            <a:ext cx="3022723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kern="0" spc="-2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100 000 Ft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816848" y="3549848"/>
            <a:ext cx="3022723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kern="0" spc="-2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Új beszerzés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3533984" y="3549848"/>
            <a:ext cx="3019548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kern="0" spc="-2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50 db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6247946" y="3549848"/>
            <a:ext cx="3019548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kern="0" spc="-2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1 200 Ft/db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8961908" y="3549848"/>
            <a:ext cx="3022723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kern="0" spc="-2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60 000 Ft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816848" y="3955852"/>
            <a:ext cx="3022723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b="1" kern="0" spc="-23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Összesen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3533984" y="3955852"/>
            <a:ext cx="3019548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b="1" kern="0" spc="-23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150 db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6247946" y="3955852"/>
            <a:ext cx="3019548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kern="0" spc="-2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–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8961908" y="3955852"/>
            <a:ext cx="3022723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b="1" kern="0" spc="-23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160 000 Ft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816848" y="4361855"/>
            <a:ext cx="3022723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b="1" kern="0" spc="-23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Átlagár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3533984" y="4361855"/>
            <a:ext cx="3019548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kern="0" spc="-2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–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6247946" y="4361855"/>
            <a:ext cx="3019548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b="1" kern="0" spc="-23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1 066,67 Ft/db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8961908" y="4361855"/>
            <a:ext cx="3022723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kern="0" spc="-2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–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816848" y="4767858"/>
            <a:ext cx="3022723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kern="0" spc="-2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Eladás (30 db)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3533984" y="4767858"/>
            <a:ext cx="3019548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kern="0" spc="-2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30 db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6247946" y="4767858"/>
            <a:ext cx="3019548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kern="0" spc="-2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1 066,67 Ft/db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8961908" y="4767858"/>
            <a:ext cx="3022723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kern="0" spc="-2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32 000 Ft</a:t>
            </a:r>
            <a:endParaRPr lang="en-US" sz="1150" dirty="0"/>
          </a:p>
        </p:txBody>
      </p:sp>
      <p:sp>
        <p:nvSpPr>
          <p:cNvPr id="38" name="Text 36"/>
          <p:cNvSpPr/>
          <p:nvPr/>
        </p:nvSpPr>
        <p:spPr>
          <a:xfrm>
            <a:off x="816848" y="5173861"/>
            <a:ext cx="3022723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b="1" kern="0" spc="-23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Záró készlet</a:t>
            </a:r>
            <a:endParaRPr lang="en-US" sz="1150" dirty="0"/>
          </a:p>
        </p:txBody>
      </p:sp>
      <p:sp>
        <p:nvSpPr>
          <p:cNvPr id="39" name="Text 37"/>
          <p:cNvSpPr/>
          <p:nvPr/>
        </p:nvSpPr>
        <p:spPr>
          <a:xfrm>
            <a:off x="3533984" y="5173861"/>
            <a:ext cx="3019548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b="1" kern="0" spc="-23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120 db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6247946" y="5173861"/>
            <a:ext cx="3019548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b="1" kern="0" spc="-23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1 066,67 Ft/db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8961908" y="5173861"/>
            <a:ext cx="3022723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b="1" kern="0" spc="-23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128 000 Ft</a:t>
            </a:r>
            <a:endParaRPr lang="en-US" sz="1150" dirty="0"/>
          </a:p>
        </p:txBody>
      </p:sp>
      <p:sp>
        <p:nvSpPr>
          <p:cNvPr id="42" name="Shape 40"/>
          <p:cNvSpPr/>
          <p:nvPr/>
        </p:nvSpPr>
        <p:spPr>
          <a:xfrm>
            <a:off x="661475" y="5643860"/>
            <a:ext cx="10868745" cy="555129"/>
          </a:xfrm>
          <a:prstGeom prst="roundRect">
            <a:avLst>
              <a:gd name="adj" fmla="val 11262"/>
            </a:avLst>
          </a:prstGeom>
          <a:solidFill>
            <a:srgbClr val="E0D7F4"/>
          </a:solidFill>
          <a:ln/>
        </p:spPr>
      </p:sp>
      <p:pic>
        <p:nvPicPr>
          <p:cNvPr id="4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299" y="5837138"/>
            <a:ext cx="186031" cy="148828"/>
          </a:xfrm>
          <a:prstGeom prst="rect">
            <a:avLst/>
          </a:prstGeom>
        </p:spPr>
      </p:pic>
      <p:sp>
        <p:nvSpPr>
          <p:cNvPr id="44" name="Text 41"/>
          <p:cNvSpPr/>
          <p:nvPr/>
        </p:nvSpPr>
        <p:spPr>
          <a:xfrm>
            <a:off x="1145154" y="5815013"/>
            <a:ext cx="10845826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kern="0" spc="-23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átlagár képlete: (100×1 000 + 50×1 200) / 150 db = </a:t>
            </a:r>
            <a:r>
              <a:rPr lang="en-US" sz="1150" b="1" kern="0" spc="-23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1 066,67 Ft/db</a:t>
            </a:r>
            <a:r>
              <a:rPr lang="en-US" sz="1150" kern="0" spc="-23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Minden felhasználás és eladás ezen az áron kerül elszámolásra.</a:t>
            </a:r>
            <a:endParaRPr lang="en-US" sz="11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04242"/>
            <a:ext cx="10868745" cy="4263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b="1" kern="0" spc="-54" dirty="0">
                <a:solidFill>
                  <a:srgbClr val="0070C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FIFO vs. Csúsztatott átlagár – Összehasonlítás</a:t>
            </a:r>
            <a:endParaRPr lang="en-US" sz="2650" dirty="0">
              <a:solidFill>
                <a:srgbClr val="0070C0"/>
              </a:solidFill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043" y="1216620"/>
            <a:ext cx="8151509" cy="458529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5906492"/>
            <a:ext cx="10868745" cy="3472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950" kern="0" spc="-2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két módszer alapvetően abban különbözik, hogyan kezeli a beszerzési árak változását. A </a:t>
            </a:r>
            <a:r>
              <a:rPr lang="en-US" sz="950" b="1" kern="0" spc="-20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FIFO</a:t>
            </a:r>
            <a:r>
              <a:rPr lang="en-US" sz="950" kern="0" spc="-2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 régebbi árakat számolja el először, így inflációban magasabb nyereséget és adóterhet eredményez. A </a:t>
            </a:r>
            <a:r>
              <a:rPr lang="en-US" sz="950" b="1" kern="0" spc="-20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csúsztatott átlagár</a:t>
            </a:r>
            <a:r>
              <a:rPr lang="en-US" sz="950" kern="0" spc="-2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kiegyensúlyozottabb képet ad, de folyamatos számítást igényel és inflációban a valós árak alatt maradhat.</a:t>
            </a:r>
            <a:endParaRPr lang="en-US" sz="9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1084</Words>
  <Application>Microsoft Office PowerPoint</Application>
  <PresentationFormat>Szélesvásznú</PresentationFormat>
  <Paragraphs>115</Paragraphs>
  <Slides>10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7" baseType="lpstr">
      <vt:lpstr>Inter</vt:lpstr>
      <vt:lpstr>Petrona Bold</vt:lpstr>
      <vt:lpstr>Arial</vt:lpstr>
      <vt:lpstr>Inter Bold</vt:lpstr>
      <vt:lpstr>Calibri</vt:lpstr>
      <vt:lpstr>Twemoji Mozilla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aagnes</dc:creator>
  <cp:lastModifiedBy>admin</cp:lastModifiedBy>
  <cp:revision>1</cp:revision>
  <dcterms:created xsi:type="dcterms:W3CDTF">2026-08-08T13:19:14Z</dcterms:created>
  <dcterms:modified xsi:type="dcterms:W3CDTF">2026-08-08T13:29:07Z</dcterms:modified>
</cp:coreProperties>
</file>