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Roboto" panose="020B0604020202020204" charset="0"/>
      <p:regular r:id="rId17"/>
    </p:embeddedFont>
    <p:embeddedFont>
      <p:font typeface="Roboto Bold" panose="020B0604020202020204" charset="0"/>
      <p:regular r:id="rId18"/>
    </p:embeddedFont>
    <p:embeddedFont>
      <p:font typeface="Roboto Mono Medium" panose="020B0604020202020204" charset="0"/>
      <p:regular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aefc70c19bf9c3f2" providerId="LiveId" clId="{F5D8DBE3-6D91-4375-AE4C-B964476AEFE8}"/>
    <pc:docChg chg="modSld modMainMaster">
      <pc:chgData name="" userId="aefc70c19bf9c3f2" providerId="LiveId" clId="{F5D8DBE3-6D91-4375-AE4C-B964476AEFE8}" dt="2026-08-08T11:41:38.034" v="1"/>
      <pc:docMkLst>
        <pc:docMk/>
      </pc:docMkLst>
      <pc:sldChg chg="modTransition">
        <pc:chgData name="" userId="aefc70c19bf9c3f2" providerId="LiveId" clId="{F5D8DBE3-6D91-4375-AE4C-B964476AEFE8}" dt="2026-08-08T11:41:38.034" v="1"/>
        <pc:sldMkLst>
          <pc:docMk/>
          <pc:sldMk cId="0" sldId="256"/>
        </pc:sldMkLst>
      </pc:sldChg>
      <pc:sldChg chg="modTransition">
        <pc:chgData name="" userId="aefc70c19bf9c3f2" providerId="LiveId" clId="{F5D8DBE3-6D91-4375-AE4C-B964476AEFE8}" dt="2026-08-08T11:41:38.034" v="1"/>
        <pc:sldMkLst>
          <pc:docMk/>
          <pc:sldMk cId="0" sldId="257"/>
        </pc:sldMkLst>
      </pc:sldChg>
      <pc:sldChg chg="modTransition">
        <pc:chgData name="" userId="aefc70c19bf9c3f2" providerId="LiveId" clId="{F5D8DBE3-6D91-4375-AE4C-B964476AEFE8}" dt="2026-08-08T11:41:38.034" v="1"/>
        <pc:sldMkLst>
          <pc:docMk/>
          <pc:sldMk cId="0" sldId="258"/>
        </pc:sldMkLst>
      </pc:sldChg>
      <pc:sldChg chg="modTransition">
        <pc:chgData name="" userId="aefc70c19bf9c3f2" providerId="LiveId" clId="{F5D8DBE3-6D91-4375-AE4C-B964476AEFE8}" dt="2026-08-08T11:41:38.034" v="1"/>
        <pc:sldMkLst>
          <pc:docMk/>
          <pc:sldMk cId="0" sldId="259"/>
        </pc:sldMkLst>
      </pc:sldChg>
      <pc:sldChg chg="modTransition">
        <pc:chgData name="" userId="aefc70c19bf9c3f2" providerId="LiveId" clId="{F5D8DBE3-6D91-4375-AE4C-B964476AEFE8}" dt="2026-08-08T11:41:38.034" v="1"/>
        <pc:sldMkLst>
          <pc:docMk/>
          <pc:sldMk cId="0" sldId="260"/>
        </pc:sldMkLst>
      </pc:sldChg>
      <pc:sldChg chg="modTransition">
        <pc:chgData name="" userId="aefc70c19bf9c3f2" providerId="LiveId" clId="{F5D8DBE3-6D91-4375-AE4C-B964476AEFE8}" dt="2026-08-08T11:41:38.034" v="1"/>
        <pc:sldMkLst>
          <pc:docMk/>
          <pc:sldMk cId="0" sldId="261"/>
        </pc:sldMkLst>
      </pc:sldChg>
      <pc:sldChg chg="modTransition">
        <pc:chgData name="" userId="aefc70c19bf9c3f2" providerId="LiveId" clId="{F5D8DBE3-6D91-4375-AE4C-B964476AEFE8}" dt="2026-08-08T11:41:38.034" v="1"/>
        <pc:sldMkLst>
          <pc:docMk/>
          <pc:sldMk cId="0" sldId="262"/>
        </pc:sldMkLst>
      </pc:sldChg>
      <pc:sldChg chg="modTransition">
        <pc:chgData name="" userId="aefc70c19bf9c3f2" providerId="LiveId" clId="{F5D8DBE3-6D91-4375-AE4C-B964476AEFE8}" dt="2026-08-08T11:41:38.034" v="1"/>
        <pc:sldMkLst>
          <pc:docMk/>
          <pc:sldMk cId="0" sldId="263"/>
        </pc:sldMkLst>
      </pc:sldChg>
      <pc:sldChg chg="modTransition">
        <pc:chgData name="" userId="aefc70c19bf9c3f2" providerId="LiveId" clId="{F5D8DBE3-6D91-4375-AE4C-B964476AEFE8}" dt="2026-08-08T11:41:38.034" v="1"/>
        <pc:sldMkLst>
          <pc:docMk/>
          <pc:sldMk cId="0" sldId="264"/>
        </pc:sldMkLst>
      </pc:sldChg>
      <pc:sldChg chg="modTransition">
        <pc:chgData name="" userId="aefc70c19bf9c3f2" providerId="LiveId" clId="{F5D8DBE3-6D91-4375-AE4C-B964476AEFE8}" dt="2026-08-08T11:41:38.034" v="1"/>
        <pc:sldMkLst>
          <pc:docMk/>
          <pc:sldMk cId="0" sldId="265"/>
        </pc:sldMkLst>
      </pc:sldChg>
      <pc:sldMasterChg chg="modTransition modSldLayout">
        <pc:chgData name="" userId="aefc70c19bf9c3f2" providerId="LiveId" clId="{F5D8DBE3-6D91-4375-AE4C-B964476AEFE8}" dt="2026-08-08T11:41:38.034" v="1"/>
        <pc:sldMasterMkLst>
          <pc:docMk/>
          <pc:sldMasterMk cId="0" sldId="2147483648"/>
        </pc:sldMasterMkLst>
        <pc:sldLayoutChg chg="modTransition">
          <pc:chgData name="" userId="aefc70c19bf9c3f2" providerId="LiveId" clId="{F5D8DBE3-6D91-4375-AE4C-B964476AEFE8}" dt="2026-08-08T11:41:38.034" v="1"/>
          <pc:sldLayoutMkLst>
            <pc:docMk/>
            <pc:sldMasterMk cId="0" sldId="2147483648"/>
            <pc:sldLayoutMk cId="0" sldId="2147483649"/>
          </pc:sldLayoutMkLst>
        </pc:sldLayoutChg>
        <pc:sldLayoutChg chg="modTransition">
          <pc:chgData name="" userId="aefc70c19bf9c3f2" providerId="LiveId" clId="{F5D8DBE3-6D91-4375-AE4C-B964476AEFE8}" dt="2026-08-08T11:41:38.034" v="1"/>
          <pc:sldLayoutMkLst>
            <pc:docMk/>
            <pc:sldMasterMk cId="0" sldId="2147483648"/>
            <pc:sldLayoutMk cId="0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913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1030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12121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28838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kern="0" spc="-112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Bizonylatok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162498"/>
            <a:ext cx="6296860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számvitel alapelve: minden gazdasági eseményt csak </a:t>
            </a:r>
            <a:r>
              <a:rPr lang="en-US" sz="1450" b="1" kern="0" spc="-15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hiteles, megfelelően kiállított bizonylat alapján</a:t>
            </a: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lehet lekönyvelni. Bizonylat nélkül szabályszerű könyvelés nem végezhető.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475" y="4282380"/>
            <a:ext cx="1651653" cy="287139"/>
          </a:xfrm>
          <a:prstGeom prst="roundRect">
            <a:avLst>
              <a:gd name="adj" fmla="val 7899"/>
            </a:avLst>
          </a:prstGeom>
          <a:solidFill>
            <a:srgbClr val="3D4D00"/>
          </a:solidFill>
          <a:ln/>
        </p:spPr>
      </p:sp>
      <p:sp>
        <p:nvSpPr>
          <p:cNvPr id="6" name="Text 3"/>
          <p:cNvSpPr/>
          <p:nvPr/>
        </p:nvSpPr>
        <p:spPr>
          <a:xfrm>
            <a:off x="774879" y="4339034"/>
            <a:ext cx="203443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SZÁMVITELI ALAPOK</a:t>
            </a:r>
            <a:endParaRPr lang="en-US" sz="11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96131"/>
            <a:ext cx="10868745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kern="0" spc="-106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Mi a számviteli bizonylat?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210" y="1990824"/>
            <a:ext cx="6565736" cy="369331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017270" y="1805087"/>
            <a:ext cx="3519201" cy="1517055"/>
          </a:xfrm>
          <a:prstGeom prst="roundRect">
            <a:avLst>
              <a:gd name="adj" fmla="val 1775"/>
            </a:avLst>
          </a:prstGeom>
          <a:solidFill>
            <a:srgbClr val="668000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6752" y="2060277"/>
            <a:ext cx="224427" cy="17948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600661" y="2003425"/>
            <a:ext cx="2756327" cy="11203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b="1" kern="0" spc="-14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Definíció:</a:t>
            </a:r>
            <a:r>
              <a:rPr lang="en-US" sz="1400" kern="0" spc="-14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A számviteli bizonylat minden olyan hiteles dokumentum, amely egy gazdasági eseményt igazol, és alapja a könyvelésnek.</a:t>
            </a:r>
            <a:endParaRPr lang="en-US" sz="1400" dirty="0"/>
          </a:p>
        </p:txBody>
      </p:sp>
      <p:sp>
        <p:nvSpPr>
          <p:cNvPr id="7" name="Text 3"/>
          <p:cNvSpPr/>
          <p:nvPr/>
        </p:nvSpPr>
        <p:spPr>
          <a:xfrm>
            <a:off x="8017270" y="3514030"/>
            <a:ext cx="3519201" cy="2394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spcAft>
                <a:spcPts val="1200"/>
              </a:spcAft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bizonylat lehet számla, nyugta, bankkivonat, szerződés, pénztárbizonylat vagy egyéb dokumentum, amely </a:t>
            </a:r>
            <a:r>
              <a:rPr lang="en-US" sz="1400" b="1" kern="0" spc="-14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egyértelműen igazolja a tranzakció megtörténtét és tartalmát</a:t>
            </a: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könyvelő ezek alapján dönti el, hogy az adott tétel mely főkönyvi számlára, milyen összeggel és dátummal kerül rögzítésre.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71029"/>
            <a:ext cx="6296860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kern="0" spc="-106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Bizonylatmegőrzési idő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5390817" y="1677789"/>
            <a:ext cx="5981947" cy="592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650" kern="0" spc="-14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8</a:t>
            </a:r>
            <a:endParaRPr lang="en-US" sz="4650" dirty="0"/>
          </a:p>
        </p:txBody>
      </p:sp>
      <p:sp>
        <p:nvSpPr>
          <p:cNvPr id="5" name="Text 2"/>
          <p:cNvSpPr/>
          <p:nvPr/>
        </p:nvSpPr>
        <p:spPr>
          <a:xfrm>
            <a:off x="5233360" y="2488009"/>
            <a:ext cx="629686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50" kern="0" spc="-53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Megőrzési év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5233360" y="2870795"/>
            <a:ext cx="6296860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Minden számviteli bizonylatot minimum 8 évig meg kell őrizni a Számviteli törvény (Sztv.) szerint, papíron és elektronikusan egyaránt.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390817" y="3861792"/>
            <a:ext cx="5981947" cy="5926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650" kern="0" spc="-140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5</a:t>
            </a:r>
            <a:endParaRPr lang="en-US" sz="4650" dirty="0"/>
          </a:p>
        </p:txBody>
      </p:sp>
      <p:sp>
        <p:nvSpPr>
          <p:cNvPr id="8" name="Text 5"/>
          <p:cNvSpPr/>
          <p:nvPr/>
        </p:nvSpPr>
        <p:spPr>
          <a:xfrm>
            <a:off x="5233360" y="4672013"/>
            <a:ext cx="6296860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750" kern="0" spc="-53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Adómegállapítási jog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5233360" y="5054798"/>
            <a:ext cx="6296860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Sokan tévesen ezzel az időtartammal azonosítják a megőrzési kötelezettséget.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233360" y="5526782"/>
            <a:ext cx="6296860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8 év jogszabályi logikája: az adómegállapításhoz való jog (5 év) + a tárgyévet követő év + a számviteli törvény által előírt biztonsági időtartam.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34008"/>
            <a:ext cx="10868745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kern="0" spc="-106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Kötelező tartalmi elemek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61475" y="1536303"/>
            <a:ext cx="10868745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könyvelők feladata nem csupán a rögzítés, hanem a </a:t>
            </a:r>
            <a:r>
              <a:rPr lang="en-US" sz="1400" b="1" kern="0" spc="-14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formai és tartalmi ellenőrzés</a:t>
            </a: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is. Hiányos vagy hibás bizonylatot javítani vagy pótolni kell.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288381"/>
            <a:ext cx="5349047" cy="188247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01312" y="2414786"/>
            <a:ext cx="269273" cy="3366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00" kern="0" spc="-64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1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866356" y="3022997"/>
            <a:ext cx="4939283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kern="0" spc="-53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Azonosító adatok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866356" y="3405783"/>
            <a:ext cx="4939283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Bizonylat megnevezése, egyedi sorszám, keltezés, teljesítés dátuma, fizetési határidő.</a:t>
            </a:r>
            <a:endParaRPr lang="en-US" sz="14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1074" y="2288381"/>
            <a:ext cx="5349146" cy="188247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721011" y="2414786"/>
            <a:ext cx="269273" cy="3366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00" kern="0" spc="-64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2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6385956" y="3022997"/>
            <a:ext cx="4939383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kern="0" spc="-53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A felek azonosítása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6385956" y="3405783"/>
            <a:ext cx="4939383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Kibocsátó és vevő neve, címe, adószáma; közösségi adószám EU-s ügyleteknél.</a:t>
            </a:r>
            <a:endParaRPr lang="en-US" sz="14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341416"/>
            <a:ext cx="5349047" cy="188247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201312" y="4467820"/>
            <a:ext cx="269273" cy="3366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00" kern="0" spc="-64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3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866356" y="5076031"/>
            <a:ext cx="4939283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kern="0" spc="-53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Gazdasági esemény tartalma</a:t>
            </a:r>
            <a:endParaRPr lang="en-US" sz="1750" dirty="0"/>
          </a:p>
        </p:txBody>
      </p:sp>
      <p:sp>
        <p:nvSpPr>
          <p:cNvPr id="15" name="Text 10"/>
          <p:cNvSpPr/>
          <p:nvPr/>
        </p:nvSpPr>
        <p:spPr>
          <a:xfrm>
            <a:off x="866356" y="5458817"/>
            <a:ext cx="4939283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Megnevezés, mennyiség, egységár, nettó érték, ÁFA-kulcs és -összeg, bruttó érték.</a:t>
            </a:r>
            <a:endParaRPr lang="en-US" sz="14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1074" y="4341416"/>
            <a:ext cx="5349146" cy="188247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721011" y="4467820"/>
            <a:ext cx="269273" cy="3366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00" kern="0" spc="-64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4</a:t>
            </a:r>
            <a:endParaRPr lang="en-US" sz="2100" dirty="0"/>
          </a:p>
        </p:txBody>
      </p:sp>
      <p:sp>
        <p:nvSpPr>
          <p:cNvPr id="18" name="Text 12"/>
          <p:cNvSpPr/>
          <p:nvPr/>
        </p:nvSpPr>
        <p:spPr>
          <a:xfrm>
            <a:off x="6385956" y="5076031"/>
            <a:ext cx="4939383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kern="0" spc="-53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Hitelesítési elemek</a:t>
            </a:r>
            <a:endParaRPr lang="en-US" sz="1750" dirty="0"/>
          </a:p>
        </p:txBody>
      </p:sp>
      <p:sp>
        <p:nvSpPr>
          <p:cNvPr id="19" name="Text 13"/>
          <p:cNvSpPr/>
          <p:nvPr/>
        </p:nvSpPr>
        <p:spPr>
          <a:xfrm>
            <a:off x="6385956" y="5458817"/>
            <a:ext cx="4939383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Aláírás, elektronikus hitelesítés, olvashatóság, valódiság, számlázó program azonosítója.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4126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kern="0" spc="-112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További kötelező elemek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509937"/>
            <a:ext cx="3496877" cy="1989237"/>
          </a:xfrm>
          <a:prstGeom prst="roundRect">
            <a:avLst>
              <a:gd name="adj" fmla="val 1425"/>
            </a:avLst>
          </a:prstGeom>
          <a:solidFill>
            <a:srgbClr val="404040"/>
          </a:solidFill>
          <a:ln/>
        </p:spPr>
      </p:sp>
      <p:sp>
        <p:nvSpPr>
          <p:cNvPr id="4" name="Text 2"/>
          <p:cNvSpPr/>
          <p:nvPr/>
        </p:nvSpPr>
        <p:spPr>
          <a:xfrm>
            <a:off x="850482" y="2698948"/>
            <a:ext cx="3118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kern="0" spc="-56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Pénzügyi teljesítés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50482" y="3107630"/>
            <a:ext cx="3118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Fizetési mód, bankszámlaszám, pénztárbizonylat száma, hivatkozás bankkivonatra.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347359" y="2509937"/>
            <a:ext cx="3496877" cy="1989237"/>
          </a:xfrm>
          <a:prstGeom prst="roundRect">
            <a:avLst>
              <a:gd name="adj" fmla="val 1425"/>
            </a:avLst>
          </a:prstGeom>
          <a:solidFill>
            <a:srgbClr val="404040"/>
          </a:solidFill>
          <a:ln/>
        </p:spPr>
      </p:sp>
      <p:sp>
        <p:nvSpPr>
          <p:cNvPr id="7" name="Text 5"/>
          <p:cNvSpPr/>
          <p:nvPr/>
        </p:nvSpPr>
        <p:spPr>
          <a:xfrm>
            <a:off x="4536366" y="2698948"/>
            <a:ext cx="311886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kern="0" spc="-56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Készlet- és eszközmozgás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4536366" y="3402905"/>
            <a:ext cx="3118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Szállítólevél, bevételi/kiadási bizonylat, selejtezési jegyzőkönyv, üzembe helyezési jegyzőkönyv.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033244" y="2509937"/>
            <a:ext cx="3496877" cy="1989237"/>
          </a:xfrm>
          <a:prstGeom prst="roundRect">
            <a:avLst>
              <a:gd name="adj" fmla="val 1425"/>
            </a:avLst>
          </a:prstGeom>
          <a:solidFill>
            <a:srgbClr val="404040"/>
          </a:solidFill>
          <a:ln/>
        </p:spPr>
      </p:sp>
      <p:sp>
        <p:nvSpPr>
          <p:cNvPr id="10" name="Text 8"/>
          <p:cNvSpPr/>
          <p:nvPr/>
        </p:nvSpPr>
        <p:spPr>
          <a:xfrm>
            <a:off x="8222251" y="2698948"/>
            <a:ext cx="31188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kern="0" spc="-56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Adózási megfelelés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8222251" y="3107630"/>
            <a:ext cx="31188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Adószámok helyessége, ÁFA jogcím, NAV online adatszolgáltatás kötelező mezői.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61475" y="4711799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kötelező tartalmi elemek biztosítják a gazdasági esemény </a:t>
            </a:r>
            <a:r>
              <a:rPr lang="en-US" sz="1450" b="1" kern="0" spc="-15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hiteles igazolását</a:t>
            </a: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a számviteli törvénynek való megfelelést, a NAV-ellenőrzés során az átláthatóságot és a helyes könyvelési tétel meghatározását.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26579"/>
            <a:ext cx="10868745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kern="0" spc="-106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A bizonylat útja a könyvelésben</a:t>
            </a:r>
            <a:endParaRPr lang="en-US" sz="35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523" y="1628874"/>
            <a:ext cx="9994551" cy="375046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73992" y="4468882"/>
            <a:ext cx="1507461" cy="29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kern="0" spc="-55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Rögzítés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7274179" y="4468882"/>
            <a:ext cx="1507461" cy="29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kern="0" spc="-55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Tétel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384689" y="4468882"/>
            <a:ext cx="1507461" cy="29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kern="0" spc="-55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Ellenőrzés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3495200" y="4468882"/>
            <a:ext cx="1507461" cy="29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kern="0" spc="-55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Bizonylat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564411" y="4468882"/>
            <a:ext cx="1507461" cy="29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800" kern="0" spc="-55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Esemény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61475" y="5571232"/>
            <a:ext cx="10868745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folyamat minden lépése elengedhetetlen: a szabályos archiválás biztosítja a pénzügyi adatok átláthatóságát, visszakereshetőségét és ellenőrizhetőségét – ez nemcsak a vállalkozás vezetése, hanem az adóhatóság és más hatósági ellenőrzések szempontjából is alapvető.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67854"/>
            <a:ext cx="6296860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kern="0" spc="-84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Miért fontos a bizonylat?</a:t>
            </a:r>
            <a:endParaRPr lang="en-US" sz="27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1370310"/>
            <a:ext cx="354401" cy="35440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233360" y="1857573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kern="0" spc="-42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Hitelesség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5233360" y="2142728"/>
            <a:ext cx="629686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kern="0" spc="-1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Biztosítja a könyvelés hitelességét és alátámasztja az adóbevallásokat.</a:t>
            </a:r>
            <a:endParaRPr lang="en-US" sz="11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2553791"/>
            <a:ext cx="354401" cy="35440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33360" y="3041055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kern="0" spc="-42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Jogi bizonyíték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5233360" y="3326209"/>
            <a:ext cx="629686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kern="0" spc="-1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Jogi bizonyítékként szolgál hatósági ellenőrzéseknél és vitás helyzetekben.</a:t>
            </a:r>
            <a:endParaRPr lang="en-US" sz="11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3360" y="3737273"/>
            <a:ext cx="354401" cy="35440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233360" y="4224536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kern="0" spc="-42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Belső kontroll</a:t>
            </a:r>
            <a:endParaRPr lang="en-US" sz="1350" dirty="0"/>
          </a:p>
        </p:txBody>
      </p:sp>
      <p:sp>
        <p:nvSpPr>
          <p:cNvPr id="12" name="Text 6"/>
          <p:cNvSpPr/>
          <p:nvPr/>
        </p:nvSpPr>
        <p:spPr>
          <a:xfrm>
            <a:off x="5233360" y="4509691"/>
            <a:ext cx="629686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kern="0" spc="-1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Segíti a vállalkozás belső kontrollját és alapja a pénzügyi kimutatásoknak.</a:t>
            </a:r>
            <a:endParaRPr lang="en-US" sz="11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233360" y="4920754"/>
            <a:ext cx="354401" cy="354409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233360" y="5408017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kern="0" spc="-42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Nyomon követhetőség</a:t>
            </a:r>
            <a:endParaRPr lang="en-US" sz="1350" dirty="0"/>
          </a:p>
        </p:txBody>
      </p:sp>
      <p:sp>
        <p:nvSpPr>
          <p:cNvPr id="15" name="Text 8"/>
          <p:cNvSpPr/>
          <p:nvPr/>
        </p:nvSpPr>
        <p:spPr>
          <a:xfrm>
            <a:off x="5233360" y="5693172"/>
            <a:ext cx="6296860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100" kern="0" spc="-11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szabályosan megőrzött bizonylatok támasztják alá a beszámolókat és a vállalkozás valós pénzügyi helyzetét.</a:t>
            </a:r>
            <a:endParaRPr lang="en-US" sz="11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19931"/>
            <a:ext cx="10868745" cy="502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kern="0" spc="-95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Főbb bizonylattípusok</a:t>
            </a:r>
            <a:endParaRPr lang="en-US" sz="3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495028"/>
            <a:ext cx="968252" cy="5983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264073"/>
            <a:ext cx="2589148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kern="0" spc="-47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Alapbizonylatok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61475" y="2596952"/>
            <a:ext cx="2589148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1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Számla, nyugta, szerződés, teljesítésigazolás, szállítólevél.</a:t>
            </a:r>
            <a:endParaRPr lang="en-US" sz="12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1275" y="1495028"/>
            <a:ext cx="968351" cy="59848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421275" y="2264172"/>
            <a:ext cx="2589247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kern="0" spc="-47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Pénzügyi bizonylatok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3421275" y="2597051"/>
            <a:ext cx="2589247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1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Bankkivonat, pénztárbizonylat, átutalási megbízás, készpénzfizetési számla.</a:t>
            </a:r>
            <a:endParaRPr lang="en-US" sz="12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173" y="1495028"/>
            <a:ext cx="968252" cy="59838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81173" y="2264073"/>
            <a:ext cx="2589148" cy="5020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kern="0" spc="-47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Készlet- és eszköz bizonylatok</a:t>
            </a:r>
            <a:endParaRPr lang="en-US" sz="1550" dirty="0"/>
          </a:p>
        </p:txBody>
      </p:sp>
      <p:sp>
        <p:nvSpPr>
          <p:cNvPr id="11" name="Text 6"/>
          <p:cNvSpPr/>
          <p:nvPr/>
        </p:nvSpPr>
        <p:spPr>
          <a:xfrm>
            <a:off x="6181173" y="2847975"/>
            <a:ext cx="2589148" cy="950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1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Bevételi/kiadási bizonylat, leltárív, selejtezési jegyzőkönyv, beruházási számla, üzembe helyezési jegyzőkönyv.</a:t>
            </a:r>
            <a:endParaRPr lang="en-US" sz="12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0973" y="1495028"/>
            <a:ext cx="968351" cy="59848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40973" y="2264172"/>
            <a:ext cx="2589247" cy="5020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kern="0" spc="-47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Bér- és adózási bizonylatok</a:t>
            </a:r>
            <a:endParaRPr lang="en-US" sz="1550" dirty="0"/>
          </a:p>
        </p:txBody>
      </p:sp>
      <p:sp>
        <p:nvSpPr>
          <p:cNvPr id="14" name="Text 8"/>
          <p:cNvSpPr/>
          <p:nvPr/>
        </p:nvSpPr>
        <p:spPr>
          <a:xfrm>
            <a:off x="8940973" y="2848074"/>
            <a:ext cx="2589247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1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Munkaszerződés, bérjegyzék, járulékbevallás, ÁFA-analitika, NAV bevallások.</a:t>
            </a:r>
            <a:endParaRPr lang="en-US" sz="12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475" y="4071938"/>
            <a:ext cx="968252" cy="59838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61475" y="4840982"/>
            <a:ext cx="2589148" cy="5020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kern="0" spc="-47" dirty="0">
                <a:solidFill>
                  <a:srgbClr val="E5E0D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Belső számviteli dokumentumok</a:t>
            </a:r>
            <a:endParaRPr lang="en-US" sz="1550" dirty="0"/>
          </a:p>
        </p:txBody>
      </p:sp>
      <p:sp>
        <p:nvSpPr>
          <p:cNvPr id="17" name="Text 10"/>
          <p:cNvSpPr/>
          <p:nvPr/>
        </p:nvSpPr>
        <p:spPr>
          <a:xfrm>
            <a:off x="661475" y="5424884"/>
            <a:ext cx="2589148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13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Főkönyvi kivonat, analitikus nyilvántartások, könyvelési értesítő, időbeli elhatárolási lap.</a:t>
            </a:r>
            <a:endParaRPr lang="en-US" sz="12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0783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kern="0" spc="-112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Nem könyvelhető bizonylatok és a javítás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870968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kern="0" spc="-56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Nem könyvelhető dokumentumok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2355255"/>
            <a:ext cx="520379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Ezek nem igazolják a gazdasági eseményt, nem tartalmaznak kötelező számviteli elemeket, és </a:t>
            </a:r>
            <a:r>
              <a:rPr lang="en-US" sz="1450" b="1" kern="0" spc="-15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nem képezhetik könyvelési tétel alapját</a:t>
            </a: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– legfeljebb kiegészítő információként használhatók: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61475" y="3734991"/>
            <a:ext cx="5203794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Árajánlat, költségvetés, előzetes kalkuláció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Megrendelés és visszaigazolás, foglalás visszaigazolása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Árlista, e-mailes egyeztetés, telefonos feljegyzés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Szerződés, ÁSZF, szállítói időpont-egyeztetés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332776" y="1870968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kern="0" spc="-56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Hibás bizonylat javítása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6332776" y="2355255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Hibás bizonylatot </a:t>
            </a:r>
            <a:r>
              <a:rPr lang="en-US" sz="1450" b="1" kern="0" spc="-15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soha nem szabad megsemmisíteni</a:t>
            </a: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vagy nyomtalanul kicserélni.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332776" y="3130153"/>
            <a:ext cx="5203794" cy="2853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kern="0" spc="-15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Kézzel:</a:t>
            </a: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egy vonallal áthúzni (olvashatóan marad), helyes adat melléírva, dátummal és aláírással ellátva. Tilos radírozni vagy fehérítőt használni.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kern="0" spc="-15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Számlázó programmal:</a:t>
            </a: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helyesbítő vagy sztornó számla kiállítása, amely egyértelműen hivatkozik az eredeti számla sorszámára, dátumára és vevőjére.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15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Az érvénytelen példányt is meg kell őrizni; az eredeti–sztornó–helyesbítő kapcsolatnak egyértelműen visszakövethetőnek kell lennie.</a:t>
            </a:r>
            <a:endParaRPr lang="en-US" sz="145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22635"/>
            <a:ext cx="10868745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 kern="0" spc="-106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Hamis bizonylat – felelősség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661475" y="1910259"/>
            <a:ext cx="5215303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kern="0" spc="-53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Ha a könyvelő jóhiszeműen jár el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661475" y="2361307"/>
            <a:ext cx="5215303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b="1" kern="0" spc="-14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Nem válik büntetőjogilag felelőssé</a:t>
            </a: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ha ellenőrizte a bizonylatot a szokásos szakmai módon, és nem volt jele a hamisításnak.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61475" y="3074988"/>
            <a:ext cx="5215303" cy="15197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felelősség </a:t>
            </a:r>
            <a:r>
              <a:rPr lang="en-US" sz="1400" b="1" kern="0" spc="-14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 bizonylatot kiállítót és a vállalkozás vezetését</a:t>
            </a: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terheli</a:t>
            </a:r>
            <a:endParaRPr lang="en-US" sz="1400" dirty="0"/>
          </a:p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NAV adóhiányt állapít meg, késedelmi pótlékot számít fel</a:t>
            </a:r>
            <a:endParaRPr lang="en-US" sz="1400" dirty="0"/>
          </a:p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jóhiszeműség </a:t>
            </a:r>
            <a:r>
              <a:rPr lang="en-US" sz="1400" b="1" kern="0" spc="-14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nem mentesít a pénzügyi következmények alól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61475" y="4786610"/>
            <a:ext cx="5215303" cy="956866"/>
          </a:xfrm>
          <a:prstGeom prst="roundRect">
            <a:avLst>
              <a:gd name="adj" fmla="val 2815"/>
            </a:avLst>
          </a:prstGeom>
          <a:solidFill>
            <a:srgbClr val="668000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57" y="5041801"/>
            <a:ext cx="224427" cy="17948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44867" y="4984948"/>
            <a:ext cx="4452429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b="1" kern="0" spc="-14" dirty="0">
                <a:solidFill>
                  <a:srgbClr val="FFFFF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 vállalkozás vezetője felelős a bizonylatok valódiságáért és a könyvelés helyességéért.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321267" y="1910259"/>
            <a:ext cx="5215303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kern="0" spc="-53" dirty="0">
                <a:solidFill>
                  <a:srgbClr val="FFFFFF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Ha a hamisítás felismerhető lett volna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6321267" y="2361307"/>
            <a:ext cx="5215303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Ha a hamisítás </a:t>
            </a:r>
            <a:r>
              <a:rPr lang="en-US" sz="1400" b="1" kern="0" spc="-14" dirty="0">
                <a:solidFill>
                  <a:srgbClr val="E5E0DF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nyilvánvaló volt</a:t>
            </a: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(pl. hiányzó adószám, hibás formátum, nem létező cég), a könyvelő: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321267" y="3074988"/>
            <a:ext cx="5215303" cy="959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Szakmai felelősséggel tartozik</a:t>
            </a:r>
            <a:endParaRPr lang="en-US" sz="1400" dirty="0"/>
          </a:p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Kártérítési felelőssége felmerülhet</a:t>
            </a:r>
            <a:endParaRPr lang="en-US" sz="1400" dirty="0"/>
          </a:p>
          <a:p>
            <a:pPr marL="284480" indent="-284480" algn="l">
              <a:lnSpc>
                <a:spcPct val="130000"/>
              </a:lnSpc>
              <a:buSzPct val="100000"/>
              <a:buChar char="•"/>
            </a:pPr>
            <a:r>
              <a:rPr lang="en-US" sz="1400" kern="0" spc="-14" dirty="0">
                <a:solidFill>
                  <a:srgbClr val="E5E0D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Szélsőséges esetben büntetőjogi felelősség is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779</Words>
  <Application>Microsoft Office PowerPoint</Application>
  <PresentationFormat>Szélesvásznú</PresentationFormat>
  <Paragraphs>98</Paragraphs>
  <Slides>10</Slides>
  <Notes>10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6" baseType="lpstr">
      <vt:lpstr>Roboto Mono Medium</vt:lpstr>
      <vt:lpstr>Roboto</vt:lpstr>
      <vt:lpstr>Calibri</vt:lpstr>
      <vt:lpstr>Arial</vt:lpstr>
      <vt:lpstr>Roboto Bold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subject/>
  <dc:creator/>
  <cp:lastModifiedBy>admin</cp:lastModifiedBy>
  <cp:revision>1</cp:revision>
  <dcterms:created xsi:type="dcterms:W3CDTF">2026-08-08T11:40:22Z</dcterms:created>
  <dcterms:modified xsi:type="dcterms:W3CDTF">2026-08-08T11:42:15Z</dcterms:modified>
</cp:coreProperties>
</file>